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Garamond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aramond-bold.fntdata"/><Relationship Id="rId25" Type="http://schemas.openxmlformats.org/officeDocument/2006/relationships/font" Target="fonts/Garamond-regular.fntdata"/><Relationship Id="rId28" Type="http://schemas.openxmlformats.org/officeDocument/2006/relationships/font" Target="fonts/Garamond-boldItalic.fntdata"/><Relationship Id="rId27" Type="http://schemas.openxmlformats.org/officeDocument/2006/relationships/font" Target="fonts/Garamon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438282e793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438282e793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438282e793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438282e793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438282e793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438282e793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438282e793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438282e793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438282e793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438282e793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438282e793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438282e793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438282e793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438282e793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438282e793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438282e793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438282e793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438282e793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44387831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44387831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438282e79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438282e79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438282e79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438282e79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438282e79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438282e79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438282e79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438282e79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38282e79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38282e79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438282e793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438282e79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438282e793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438282e79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38282e793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38282e793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tinyurl.com/28pmjvhr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tinyurl.com/28emjbx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tinyurl.com/2p8949j3" TargetMode="External"/><Relationship Id="rId4" Type="http://schemas.openxmlformats.org/officeDocument/2006/relationships/hyperlink" Target="https://tinyurl.com/34s754kc" TargetMode="External"/><Relationship Id="rId5" Type="http://schemas.openxmlformats.org/officeDocument/2006/relationships/hyperlink" Target="https://tinyurl.com/28pmjvhr" TargetMode="External"/><Relationship Id="rId6" Type="http://schemas.openxmlformats.org/officeDocument/2006/relationships/hyperlink" Target="https://tinyurl.com/28emjbx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21.png"/><Relationship Id="rId6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tinyurl.com/34s754kc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6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374450"/>
            <a:ext cx="8673000" cy="8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3D Vision Summer School</a:t>
            </a:r>
            <a:endParaRPr b="1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673000" cy="13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IIIT Hyderabad</a:t>
            </a:r>
            <a:endParaRPr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Siddharth, Shanthika</a:t>
            </a:r>
            <a:endParaRPr sz="22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1898450"/>
            <a:ext cx="8673000" cy="8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80">
                <a:latin typeface="Garamond"/>
                <a:ea typeface="Garamond"/>
                <a:cs typeface="Garamond"/>
                <a:sym typeface="Garamond"/>
              </a:rPr>
              <a:t>Beginning with 3</a:t>
            </a:r>
            <a:r>
              <a:rPr lang="en" sz="3880">
                <a:latin typeface="Garamond"/>
                <a:ea typeface="Garamond"/>
                <a:cs typeface="Garamond"/>
                <a:sym typeface="Garamond"/>
              </a:rPr>
              <a:t>D Vision </a:t>
            </a:r>
            <a:r>
              <a:rPr lang="en" sz="3880">
                <a:latin typeface="Garamond"/>
                <a:ea typeface="Garamond"/>
                <a:cs typeface="Garamond"/>
                <a:sym typeface="Garamond"/>
              </a:rPr>
              <a:t>Understanding</a:t>
            </a:r>
            <a:endParaRPr sz="388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57" name="Google Shape;57;p13"/>
          <p:cNvSpPr txBox="1"/>
          <p:nvPr>
            <p:ph type="ctrTitle"/>
          </p:nvPr>
        </p:nvSpPr>
        <p:spPr>
          <a:xfrm>
            <a:off x="311700" y="1212650"/>
            <a:ext cx="8673000" cy="8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00">
                <a:latin typeface="Garamond"/>
                <a:ea typeface="Garamond"/>
                <a:cs typeface="Garamond"/>
                <a:sym typeface="Garamond"/>
              </a:rPr>
              <a:t>A Tutorial on</a:t>
            </a:r>
            <a:endParaRPr sz="180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2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Advantages and Disadvantages</a:t>
            </a:r>
            <a:endParaRPr b="1" sz="262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Advantages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: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AutoNum type="arabicPeriod"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Fast Processing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Disadvantages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: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AutoNum type="arabicPeriod"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High memory consumption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AutoNum type="arabicPeriod"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Most of the voxels are unoccupied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AutoNum type="arabicPeriod"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Loss of fine grain object geometry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2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PointNet</a:t>
            </a:r>
            <a:endParaRPr b="1" sz="262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Colab Notebook link:</a:t>
            </a:r>
            <a:r>
              <a:rPr lang="en" sz="2000">
                <a:solidFill>
                  <a:srgbClr val="695D46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en" sz="2000" u="sng">
                <a:solidFill>
                  <a:srgbClr val="009668"/>
                </a:solidFill>
                <a:latin typeface="Garamond"/>
                <a:ea typeface="Garamond"/>
                <a:cs typeface="Garamond"/>
                <a:sym typeface="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https://tinyurl.com/28pmjvhr</a:t>
            </a:r>
            <a:endParaRPr sz="2000" u="sng">
              <a:solidFill>
                <a:srgbClr val="009668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260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Barycentric Coordinates</a:t>
            </a:r>
            <a:endParaRPr b="1" sz="260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311700" y="1037725"/>
            <a:ext cx="8520600" cy="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We can traverse a line by taking a weighted sum of the vertices.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For a </a:t>
            </a:r>
            <a:r>
              <a:rPr b="1"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Line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: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779" y="1956550"/>
            <a:ext cx="3720195" cy="195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4"/>
          <p:cNvSpPr txBox="1"/>
          <p:nvPr/>
        </p:nvSpPr>
        <p:spPr>
          <a:xfrm>
            <a:off x="555475" y="3880800"/>
            <a:ext cx="3330600" cy="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If a = 3, b = 6;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p(1/4) = 2.25 + 1.5 = 3.75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4425" y="2555746"/>
            <a:ext cx="3342975" cy="125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/>
          <p:nvPr/>
        </p:nvSpPr>
        <p:spPr>
          <a:xfrm>
            <a:off x="5214425" y="3880800"/>
            <a:ext cx="3187800" cy="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If a = 3, b = 6;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p(3/4) = 0.75 + 4.5 = 5.25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4898725" y="1702875"/>
            <a:ext cx="2505600" cy="864600"/>
          </a:xfrm>
          <a:prstGeom prst="rect">
            <a:avLst/>
          </a:prstGeom>
          <a:solidFill>
            <a:srgbClr val="9FC5E8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b="1" lang="en" sz="1695">
                <a:latin typeface="Garamond"/>
                <a:ea typeface="Garamond"/>
                <a:cs typeface="Garamond"/>
                <a:sym typeface="Garamond"/>
              </a:rPr>
              <a:t>t and (t-1) are the barycentric coordinates of point p.</a:t>
            </a:r>
            <a:endParaRPr b="1" sz="1695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260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Barycentric Coordinates</a:t>
            </a:r>
            <a:endParaRPr b="1" sz="260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56" name="Google Shape;156;p25"/>
          <p:cNvSpPr txBox="1"/>
          <p:nvPr/>
        </p:nvSpPr>
        <p:spPr>
          <a:xfrm>
            <a:off x="311700" y="1037725"/>
            <a:ext cx="8520600" cy="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We can traverse a triangle by taking a weighted sum of the vertices.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For a </a:t>
            </a:r>
            <a:r>
              <a:rPr b="1"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Triangle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: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5011538" y="3413575"/>
            <a:ext cx="2505600" cy="864600"/>
          </a:xfrm>
          <a:prstGeom prst="rect">
            <a:avLst/>
          </a:prstGeom>
          <a:solidFill>
            <a:srgbClr val="9FC5E8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b="1" lang="en" sz="1695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2/10, 4/10, 4/10 barycentric coordinates of point p.</a:t>
            </a:r>
            <a:endParaRPr b="1" sz="1695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58" name="Google Shape;1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675" y="1998525"/>
            <a:ext cx="2676505" cy="245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4374" y="2284200"/>
            <a:ext cx="2699925" cy="64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260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Surface Point Sampling</a:t>
            </a:r>
            <a:endParaRPr b="1" sz="260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600" y="1152425"/>
            <a:ext cx="3874975" cy="36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6"/>
          <p:cNvSpPr txBox="1"/>
          <p:nvPr/>
        </p:nvSpPr>
        <p:spPr>
          <a:xfrm>
            <a:off x="4975975" y="1152425"/>
            <a:ext cx="3596400" cy="25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We can give </a:t>
            </a:r>
            <a:r>
              <a:rPr b="1"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random barycentric coordinates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, to </a:t>
            </a:r>
            <a:r>
              <a:rPr b="1"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sample a random point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from a triangle face.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260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Farthest Point Sampling (FPS)</a:t>
            </a:r>
            <a:endParaRPr b="1" sz="260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72" name="Google Shape;172;p27"/>
          <p:cNvPicPr preferRelativeResize="0"/>
          <p:nvPr/>
        </p:nvPicPr>
        <p:blipFill rotWithShape="1">
          <a:blip r:embed="rId3">
            <a:alphaModFix/>
          </a:blip>
          <a:srcRect b="0" l="0" r="65464" t="0"/>
          <a:stretch/>
        </p:blipFill>
        <p:spPr>
          <a:xfrm>
            <a:off x="647325" y="1637000"/>
            <a:ext cx="2237976" cy="260655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3" name="Google Shape;173;p27"/>
          <p:cNvSpPr/>
          <p:nvPr/>
        </p:nvSpPr>
        <p:spPr>
          <a:xfrm>
            <a:off x="1001000" y="1916025"/>
            <a:ext cx="46500" cy="465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7"/>
          <p:cNvPicPr preferRelativeResize="0"/>
          <p:nvPr/>
        </p:nvPicPr>
        <p:blipFill rotWithShape="1">
          <a:blip r:embed="rId3">
            <a:alphaModFix/>
          </a:blip>
          <a:srcRect b="0" l="0" r="65464" t="0"/>
          <a:stretch/>
        </p:blipFill>
        <p:spPr>
          <a:xfrm>
            <a:off x="3496525" y="1637000"/>
            <a:ext cx="2237976" cy="260655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5" name="Google Shape;175;p27"/>
          <p:cNvSpPr/>
          <p:nvPr/>
        </p:nvSpPr>
        <p:spPr>
          <a:xfrm>
            <a:off x="3801475" y="1916025"/>
            <a:ext cx="46500" cy="465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3935275" y="3286875"/>
            <a:ext cx="46500" cy="46500"/>
          </a:xfrm>
          <a:prstGeom prst="ellipse">
            <a:avLst/>
          </a:prstGeom>
          <a:solidFill>
            <a:srgbClr val="B3A77D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7"/>
          <p:cNvSpPr/>
          <p:nvPr/>
        </p:nvSpPr>
        <p:spPr>
          <a:xfrm>
            <a:off x="4794550" y="3057900"/>
            <a:ext cx="46500" cy="46500"/>
          </a:xfrm>
          <a:prstGeom prst="ellipse">
            <a:avLst/>
          </a:prstGeom>
          <a:solidFill>
            <a:srgbClr val="B3A77D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/>
          <p:nvPr/>
        </p:nvSpPr>
        <p:spPr>
          <a:xfrm>
            <a:off x="5012050" y="2596450"/>
            <a:ext cx="46500" cy="46500"/>
          </a:xfrm>
          <a:prstGeom prst="ellipse">
            <a:avLst/>
          </a:prstGeom>
          <a:solidFill>
            <a:srgbClr val="B3A77D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7"/>
          <p:cNvSpPr/>
          <p:nvPr/>
        </p:nvSpPr>
        <p:spPr>
          <a:xfrm>
            <a:off x="5555875" y="3645975"/>
            <a:ext cx="46500" cy="46500"/>
          </a:xfrm>
          <a:prstGeom prst="ellipse">
            <a:avLst/>
          </a:prstGeom>
          <a:solidFill>
            <a:srgbClr val="B3A77D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0" name="Google Shape;180;p27"/>
          <p:cNvCxnSpPr/>
          <p:nvPr/>
        </p:nvCxnSpPr>
        <p:spPr>
          <a:xfrm>
            <a:off x="3847965" y="1934210"/>
            <a:ext cx="133800" cy="1371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7"/>
          <p:cNvCxnSpPr>
            <a:stCxn id="175" idx="4"/>
          </p:cNvCxnSpPr>
          <p:nvPr/>
        </p:nvCxnSpPr>
        <p:spPr>
          <a:xfrm>
            <a:off x="3824725" y="1962525"/>
            <a:ext cx="1200900" cy="641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7"/>
          <p:cNvCxnSpPr>
            <a:endCxn id="177" idx="5"/>
          </p:cNvCxnSpPr>
          <p:nvPr/>
        </p:nvCxnSpPr>
        <p:spPr>
          <a:xfrm>
            <a:off x="3824740" y="1934190"/>
            <a:ext cx="1009500" cy="1163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7"/>
          <p:cNvCxnSpPr>
            <a:stCxn id="175" idx="6"/>
          </p:cNvCxnSpPr>
          <p:nvPr/>
        </p:nvCxnSpPr>
        <p:spPr>
          <a:xfrm>
            <a:off x="3847975" y="1939275"/>
            <a:ext cx="1707900" cy="1706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7"/>
          <p:cNvCxnSpPr>
            <a:endCxn id="185" idx="7"/>
          </p:cNvCxnSpPr>
          <p:nvPr/>
        </p:nvCxnSpPr>
        <p:spPr>
          <a:xfrm>
            <a:off x="3853753" y="1971735"/>
            <a:ext cx="778200" cy="2053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5" name="Google Shape;185;p27"/>
          <p:cNvSpPr/>
          <p:nvPr/>
        </p:nvSpPr>
        <p:spPr>
          <a:xfrm>
            <a:off x="4592263" y="4018125"/>
            <a:ext cx="46500" cy="46500"/>
          </a:xfrm>
          <a:prstGeom prst="ellipse">
            <a:avLst/>
          </a:prstGeom>
          <a:solidFill>
            <a:srgbClr val="B3A77D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7"/>
          <p:cNvPicPr preferRelativeResize="0"/>
          <p:nvPr/>
        </p:nvPicPr>
        <p:blipFill rotWithShape="1">
          <a:blip r:embed="rId3">
            <a:alphaModFix/>
          </a:blip>
          <a:srcRect b="0" l="0" r="65464" t="0"/>
          <a:stretch/>
        </p:blipFill>
        <p:spPr>
          <a:xfrm>
            <a:off x="6213750" y="1695050"/>
            <a:ext cx="2237976" cy="260655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7" name="Google Shape;187;p27"/>
          <p:cNvSpPr/>
          <p:nvPr/>
        </p:nvSpPr>
        <p:spPr>
          <a:xfrm>
            <a:off x="6518700" y="1974075"/>
            <a:ext cx="46500" cy="465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7"/>
          <p:cNvSpPr/>
          <p:nvPr/>
        </p:nvSpPr>
        <p:spPr>
          <a:xfrm>
            <a:off x="6652500" y="3344925"/>
            <a:ext cx="46500" cy="46500"/>
          </a:xfrm>
          <a:prstGeom prst="ellipse">
            <a:avLst/>
          </a:prstGeom>
          <a:solidFill>
            <a:srgbClr val="B3A77D"/>
          </a:solidFill>
          <a:ln cap="flat" cmpd="sng" w="952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7"/>
          <p:cNvSpPr/>
          <p:nvPr/>
        </p:nvSpPr>
        <p:spPr>
          <a:xfrm>
            <a:off x="7511775" y="3115950"/>
            <a:ext cx="46500" cy="46500"/>
          </a:xfrm>
          <a:prstGeom prst="ellipse">
            <a:avLst/>
          </a:prstGeom>
          <a:solidFill>
            <a:srgbClr val="B3A77D"/>
          </a:solidFill>
          <a:ln cap="flat" cmpd="sng" w="952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7"/>
          <p:cNvSpPr/>
          <p:nvPr/>
        </p:nvSpPr>
        <p:spPr>
          <a:xfrm>
            <a:off x="7729275" y="2654500"/>
            <a:ext cx="46500" cy="46500"/>
          </a:xfrm>
          <a:prstGeom prst="ellipse">
            <a:avLst/>
          </a:prstGeom>
          <a:solidFill>
            <a:srgbClr val="B3A77D"/>
          </a:solidFill>
          <a:ln cap="flat" cmpd="sng" w="952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7"/>
          <p:cNvSpPr/>
          <p:nvPr/>
        </p:nvSpPr>
        <p:spPr>
          <a:xfrm>
            <a:off x="8273100" y="3704025"/>
            <a:ext cx="46500" cy="465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2" name="Google Shape;192;p27"/>
          <p:cNvCxnSpPr/>
          <p:nvPr/>
        </p:nvCxnSpPr>
        <p:spPr>
          <a:xfrm>
            <a:off x="6565190" y="1992260"/>
            <a:ext cx="133800" cy="137100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27"/>
          <p:cNvCxnSpPr>
            <a:stCxn id="187" idx="4"/>
          </p:cNvCxnSpPr>
          <p:nvPr/>
        </p:nvCxnSpPr>
        <p:spPr>
          <a:xfrm>
            <a:off x="6541950" y="2020575"/>
            <a:ext cx="1200900" cy="64170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27"/>
          <p:cNvCxnSpPr>
            <a:endCxn id="189" idx="5"/>
          </p:cNvCxnSpPr>
          <p:nvPr/>
        </p:nvCxnSpPr>
        <p:spPr>
          <a:xfrm>
            <a:off x="6541965" y="1992240"/>
            <a:ext cx="1009500" cy="116340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27"/>
          <p:cNvCxnSpPr>
            <a:stCxn id="187" idx="6"/>
          </p:cNvCxnSpPr>
          <p:nvPr/>
        </p:nvCxnSpPr>
        <p:spPr>
          <a:xfrm>
            <a:off x="6565200" y="1997325"/>
            <a:ext cx="1707900" cy="1706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27"/>
          <p:cNvCxnSpPr>
            <a:endCxn id="197" idx="7"/>
          </p:cNvCxnSpPr>
          <p:nvPr/>
        </p:nvCxnSpPr>
        <p:spPr>
          <a:xfrm>
            <a:off x="6570978" y="2029785"/>
            <a:ext cx="778200" cy="2053200"/>
          </a:xfrm>
          <a:prstGeom prst="straightConnector1">
            <a:avLst/>
          </a:prstGeom>
          <a:noFill/>
          <a:ln cap="flat" cmpd="sng" w="9525">
            <a:solidFill>
              <a:srgbClr val="F4CCCC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97" name="Google Shape;197;p27"/>
          <p:cNvSpPr/>
          <p:nvPr/>
        </p:nvSpPr>
        <p:spPr>
          <a:xfrm>
            <a:off x="7309488" y="4076175"/>
            <a:ext cx="46500" cy="46500"/>
          </a:xfrm>
          <a:prstGeom prst="ellipse">
            <a:avLst/>
          </a:prstGeom>
          <a:solidFill>
            <a:srgbClr val="B3A77D"/>
          </a:solidFill>
          <a:ln cap="flat" cmpd="sng" w="952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260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Face Normal Estimation</a:t>
            </a:r>
            <a:endParaRPr b="1" sz="260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203" name="Google Shape;20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6175" y="1963263"/>
            <a:ext cx="2527150" cy="197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850" y="1205250"/>
            <a:ext cx="5465450" cy="349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260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PointNet Architecture</a:t>
            </a:r>
            <a:endParaRPr b="1" sz="260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210" name="Google Shape;21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325" y="1731550"/>
            <a:ext cx="6224573" cy="227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9"/>
          <p:cNvSpPr/>
          <p:nvPr/>
        </p:nvSpPr>
        <p:spPr>
          <a:xfrm>
            <a:off x="4140300" y="2032800"/>
            <a:ext cx="431700" cy="641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9"/>
          <p:cNvSpPr txBox="1"/>
          <p:nvPr/>
        </p:nvSpPr>
        <p:spPr>
          <a:xfrm>
            <a:off x="246575" y="1059900"/>
            <a:ext cx="53481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Network should be invariant to any point ordering.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13" name="Google Shape;213;p29"/>
          <p:cNvSpPr/>
          <p:nvPr/>
        </p:nvSpPr>
        <p:spPr>
          <a:xfrm>
            <a:off x="6054800" y="2284125"/>
            <a:ext cx="722700" cy="146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9"/>
          <p:cNvSpPr txBox="1"/>
          <p:nvPr/>
        </p:nvSpPr>
        <p:spPr>
          <a:xfrm>
            <a:off x="3799325" y="1590100"/>
            <a:ext cx="139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Local Embedding</a:t>
            </a:r>
            <a:endParaRPr b="1" sz="120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15" name="Google Shape;215;p29"/>
          <p:cNvSpPr txBox="1"/>
          <p:nvPr/>
        </p:nvSpPr>
        <p:spPr>
          <a:xfrm>
            <a:off x="5866450" y="1590100"/>
            <a:ext cx="139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Global Feature</a:t>
            </a:r>
            <a:endParaRPr b="1" sz="120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709950" y="4261475"/>
            <a:ext cx="7724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There is no point-to-point interaction, leading to weak local features!!</a:t>
            </a:r>
            <a:endParaRPr b="1" sz="200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260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PointNet++ Architecture</a:t>
            </a:r>
            <a:endParaRPr b="1" sz="260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9700" y="1349200"/>
            <a:ext cx="6452526" cy="267805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0"/>
          <p:cNvSpPr txBox="1"/>
          <p:nvPr/>
        </p:nvSpPr>
        <p:spPr>
          <a:xfrm>
            <a:off x="74000" y="1217750"/>
            <a:ext cx="21657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Key modules</a:t>
            </a:r>
            <a:endParaRPr b="1"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5560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AutoNum type="arabicPeriod"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Sampling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556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AutoNum type="arabicPeriod"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Grouping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556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AutoNum type="arabicPeriod"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PointNet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24" name="Google Shape;224;p30"/>
          <p:cNvSpPr txBox="1"/>
          <p:nvPr/>
        </p:nvSpPr>
        <p:spPr>
          <a:xfrm>
            <a:off x="1138950" y="4310925"/>
            <a:ext cx="6866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Extracting </a:t>
            </a:r>
            <a:r>
              <a:rPr b="1" lang="en" sz="200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hierarchical</a:t>
            </a:r>
            <a:r>
              <a:rPr b="1" lang="en" sz="200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features, going from local to global!!</a:t>
            </a:r>
            <a:endParaRPr b="1" sz="200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25" name="Google Shape;225;p30"/>
          <p:cNvSpPr/>
          <p:nvPr/>
        </p:nvSpPr>
        <p:spPr>
          <a:xfrm>
            <a:off x="6671275" y="3138825"/>
            <a:ext cx="151500" cy="636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0"/>
          <p:cNvSpPr txBox="1"/>
          <p:nvPr/>
        </p:nvSpPr>
        <p:spPr>
          <a:xfrm>
            <a:off x="6391275" y="3934425"/>
            <a:ext cx="139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Global Feature</a:t>
            </a:r>
            <a:endParaRPr b="1" sz="120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260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PointNet++ Architecture</a:t>
            </a:r>
            <a:endParaRPr b="1" sz="260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32" name="Google Shape;232;p31"/>
          <p:cNvSpPr txBox="1"/>
          <p:nvPr/>
        </p:nvSpPr>
        <p:spPr>
          <a:xfrm>
            <a:off x="311700" y="1213650"/>
            <a:ext cx="739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Colab Notebook link:</a:t>
            </a:r>
            <a:r>
              <a:rPr lang="en" sz="2000">
                <a:solidFill>
                  <a:srgbClr val="695D46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en" sz="2000" u="sng">
                <a:solidFill>
                  <a:srgbClr val="009668"/>
                </a:solidFill>
                <a:latin typeface="Garamond"/>
                <a:ea typeface="Garamond"/>
                <a:cs typeface="Garamond"/>
                <a:sym typeface="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https://tinyurl.com/28emjbxn</a:t>
            </a:r>
            <a:endParaRPr sz="2000">
              <a:solidFill>
                <a:srgbClr val="695D4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2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Content Links</a:t>
            </a:r>
            <a:endParaRPr b="1" sz="262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Google slides link: </a:t>
            </a:r>
            <a:r>
              <a:rPr lang="en" sz="2000" u="sng">
                <a:solidFill>
                  <a:srgbClr val="009668"/>
                </a:solidFill>
                <a:latin typeface="Garamond"/>
                <a:ea typeface="Garamond"/>
                <a:cs typeface="Garamond"/>
                <a:sym typeface="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https://tinyurl.com/2p8949j3</a:t>
            </a:r>
            <a:endParaRPr sz="2000">
              <a:solidFill>
                <a:srgbClr val="009668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695D46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VoxNet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Colab Notebook link:</a:t>
            </a:r>
            <a:r>
              <a:rPr lang="en" sz="2000">
                <a:solidFill>
                  <a:srgbClr val="695D46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en" sz="2000" u="sng">
                <a:solidFill>
                  <a:srgbClr val="009668"/>
                </a:solidFill>
                <a:latin typeface="Garamond"/>
                <a:ea typeface="Garamond"/>
                <a:cs typeface="Garamond"/>
                <a:sym typeface="Garamo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https://tinyurl.com/34s754kc</a:t>
            </a:r>
            <a:endParaRPr sz="20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PointNet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Colab Notebook link:</a:t>
            </a:r>
            <a:r>
              <a:rPr lang="en" sz="2000">
                <a:solidFill>
                  <a:srgbClr val="695D46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en" sz="2000" u="sng">
                <a:solidFill>
                  <a:srgbClr val="009668"/>
                </a:solidFill>
                <a:latin typeface="Garamond"/>
                <a:ea typeface="Garamond"/>
                <a:cs typeface="Garamond"/>
                <a:sym typeface="Garamon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https://tinyurl.com/28pmjvhr</a:t>
            </a:r>
            <a:endParaRPr sz="2000">
              <a:solidFill>
                <a:srgbClr val="009668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PointNet++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Colab Notebook link:</a:t>
            </a:r>
            <a:r>
              <a:rPr lang="en" sz="2000">
                <a:solidFill>
                  <a:srgbClr val="695D46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en" sz="2000" u="sng">
                <a:solidFill>
                  <a:srgbClr val="009668"/>
                </a:solidFill>
                <a:latin typeface="Garamond"/>
                <a:ea typeface="Garamond"/>
                <a:cs typeface="Garamond"/>
                <a:sym typeface="Garamon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https://tinyurl.com/28emjbxn</a:t>
            </a:r>
            <a:endParaRPr sz="2000">
              <a:solidFill>
                <a:srgbClr val="695D4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2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Overview</a:t>
            </a:r>
            <a:endParaRPr b="1" sz="262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Char char="●"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VoxNet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Char char="●"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3D Data Processing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Char char="●"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PointNet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Char char="●"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PointNet++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2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Motivation</a:t>
            </a:r>
            <a:endParaRPr b="1" sz="262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9126" l="55118" r="910" t="2095"/>
          <a:stretch/>
        </p:blipFill>
        <p:spPr>
          <a:xfrm>
            <a:off x="6984551" y="780285"/>
            <a:ext cx="1831101" cy="16933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807975" y="3381175"/>
            <a:ext cx="120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aramond"/>
                <a:ea typeface="Garamond"/>
                <a:cs typeface="Garamond"/>
                <a:sym typeface="Garamond"/>
              </a:rPr>
              <a:t>Xu et al. 2017</a:t>
            </a:r>
            <a:endParaRPr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7295300" y="2473575"/>
            <a:ext cx="120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aramond"/>
                <a:ea typeface="Garamond"/>
                <a:cs typeface="Garamond"/>
                <a:sym typeface="Garamond"/>
              </a:rPr>
              <a:t>Dai et al. 2017</a:t>
            </a:r>
            <a:endParaRPr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b="9963" l="697" r="53711" t="3321"/>
          <a:stretch/>
        </p:blipFill>
        <p:spPr>
          <a:xfrm>
            <a:off x="440863" y="1699825"/>
            <a:ext cx="1943823" cy="1693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7050" y="845175"/>
            <a:ext cx="3511040" cy="156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7049" y="3119376"/>
            <a:ext cx="1973401" cy="146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3975" y="3039225"/>
            <a:ext cx="2033274" cy="154130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4091425" y="4580525"/>
            <a:ext cx="155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aramond"/>
                <a:ea typeface="Garamond"/>
                <a:cs typeface="Garamond"/>
                <a:sym typeface="Garamond"/>
              </a:rPr>
              <a:t>Hollein </a:t>
            </a:r>
            <a:r>
              <a:rPr lang="en">
                <a:latin typeface="Garamond"/>
                <a:ea typeface="Garamond"/>
                <a:cs typeface="Garamond"/>
                <a:sym typeface="Garamond"/>
              </a:rPr>
              <a:t>et al. 2023</a:t>
            </a:r>
            <a:endParaRPr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3825575" y="2433825"/>
            <a:ext cx="155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aramond"/>
                <a:ea typeface="Garamond"/>
                <a:cs typeface="Garamond"/>
                <a:sym typeface="Garamond"/>
              </a:rPr>
              <a:t>Wei</a:t>
            </a:r>
            <a:r>
              <a:rPr lang="en">
                <a:latin typeface="Garamond"/>
                <a:ea typeface="Garamond"/>
                <a:cs typeface="Garamond"/>
                <a:sym typeface="Garamond"/>
              </a:rPr>
              <a:t> et al. 2023</a:t>
            </a:r>
            <a:endParaRPr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6948450" y="3523475"/>
            <a:ext cx="1889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Garamond"/>
                <a:ea typeface="Garamond"/>
                <a:cs typeface="Garamond"/>
                <a:sym typeface="Garamond"/>
              </a:rPr>
              <a:t>“A lit living room with a lit furnace, couch and cozy curtains, bright lamps that make the room well lit.”</a:t>
            </a:r>
            <a:endParaRPr i="1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2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ModelNet Dataset</a:t>
            </a:r>
            <a:endParaRPr b="1" sz="262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4214750"/>
            <a:ext cx="8520600" cy="8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Garamond"/>
                <a:ea typeface="Garamond"/>
                <a:cs typeface="Garamond"/>
                <a:sym typeface="Garamond"/>
              </a:rPr>
              <a:t>ModelNet40 is a large 3D CAD model 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Garamond"/>
                <a:ea typeface="Garamond"/>
                <a:cs typeface="Garamond"/>
                <a:sym typeface="Garamond"/>
              </a:rPr>
              <a:t>dataset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Garamond"/>
                <a:ea typeface="Garamond"/>
                <a:cs typeface="Garamond"/>
                <a:sym typeface="Garamond"/>
              </a:rPr>
              <a:t> containing 40 categories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137" y="1232512"/>
            <a:ext cx="3859700" cy="267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2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VoxNet</a:t>
            </a:r>
            <a:endParaRPr b="1" sz="262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Colab Notebook link:</a:t>
            </a:r>
            <a:r>
              <a:rPr lang="en" sz="2000">
                <a:solidFill>
                  <a:srgbClr val="695D46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en" sz="2000" u="sng">
                <a:solidFill>
                  <a:srgbClr val="009668"/>
                </a:solidFill>
                <a:latin typeface="Garamond"/>
                <a:ea typeface="Garamond"/>
                <a:cs typeface="Garamond"/>
                <a:sym typeface="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https://tinyurl.com/34s754kc</a:t>
            </a:r>
            <a:endParaRPr sz="2000">
              <a:solidFill>
                <a:srgbClr val="695D46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2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Voxelization</a:t>
            </a:r>
            <a:endParaRPr b="1" sz="262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875" y="1788650"/>
            <a:ext cx="1826400" cy="182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556450" y="3485825"/>
            <a:ext cx="9540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Mesh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4400" y="1788658"/>
            <a:ext cx="1429275" cy="176756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3946775" y="3724550"/>
            <a:ext cx="18912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Voxelized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Grid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6580475" y="3572150"/>
            <a:ext cx="18912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Voxelized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Representation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65126" y="1253824"/>
            <a:ext cx="1537150" cy="153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9"/>
          <p:cNvSpPr txBox="1"/>
          <p:nvPr/>
        </p:nvSpPr>
        <p:spPr>
          <a:xfrm>
            <a:off x="380500" y="1885800"/>
            <a:ext cx="13059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Pointcloud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 rotWithShape="1">
          <a:blip r:embed="rId6">
            <a:alphaModFix/>
          </a:blip>
          <a:srcRect b="7716" l="25958" r="28024" t="10012"/>
          <a:stretch/>
        </p:blipFill>
        <p:spPr>
          <a:xfrm>
            <a:off x="3772794" y="1563650"/>
            <a:ext cx="2239157" cy="225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9200" y="2991609"/>
            <a:ext cx="1281350" cy="1584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2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Effect of Voxel Size</a:t>
            </a:r>
            <a:endParaRPr b="1" sz="262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17" name="Google Shape;117;p20"/>
          <p:cNvPicPr preferRelativeResize="0"/>
          <p:nvPr/>
        </p:nvPicPr>
        <p:blipFill rotWithShape="1">
          <a:blip r:embed="rId3">
            <a:alphaModFix/>
          </a:blip>
          <a:srcRect b="13577" l="0" r="0" t="0"/>
          <a:stretch/>
        </p:blipFill>
        <p:spPr>
          <a:xfrm>
            <a:off x="1357714" y="1635063"/>
            <a:ext cx="6428574" cy="187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/>
        </p:nvSpPr>
        <p:spPr>
          <a:xfrm>
            <a:off x="1357725" y="3459625"/>
            <a:ext cx="14715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Bunny 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Mesh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3035100" y="3459625"/>
            <a:ext cx="14715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1 mm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4712475" y="3459625"/>
            <a:ext cx="14715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0.6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mm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6318225" y="3459625"/>
            <a:ext cx="14715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0.4</a:t>
            </a:r>
            <a:r>
              <a:rPr lang="en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mm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20">
                <a:solidFill>
                  <a:srgbClr val="3C78D8"/>
                </a:solidFill>
                <a:latin typeface="Garamond"/>
                <a:ea typeface="Garamond"/>
                <a:cs typeface="Garamond"/>
                <a:sym typeface="Garamond"/>
              </a:rPr>
              <a:t>VoxNet Architecture</a:t>
            </a:r>
            <a:endParaRPr b="1" sz="2620">
              <a:solidFill>
                <a:srgbClr val="3C78D8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262" y="1169912"/>
            <a:ext cx="6027475" cy="326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